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9E7"/>
    <a:srgbClr val="E3F1C7"/>
    <a:srgbClr val="F3EEF6"/>
    <a:srgbClr val="F3F3FF"/>
    <a:srgbClr val="FFFFFF"/>
    <a:srgbClr val="000000"/>
    <a:srgbClr val="E8DEEE"/>
    <a:srgbClr val="EDECF8"/>
    <a:srgbClr val="CCE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378" autoAdjust="0"/>
    <p:restoredTop sz="94660"/>
  </p:normalViewPr>
  <p:slideViewPr>
    <p:cSldViewPr snapToGrid="0">
      <p:cViewPr>
        <p:scale>
          <a:sx n="114" d="100"/>
          <a:sy n="114" d="100"/>
        </p:scale>
        <p:origin x="-11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EF530-9D14-42C9-BDB9-4D691BE2A7B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8B2D8-301C-4221-9BCF-4AFF9699C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06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8B2D8-301C-4221-9BCF-4AFF9699CF2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928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14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21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08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98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5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11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66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04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19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71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92D050"/>
            </a:gs>
            <a:gs pos="100000">
              <a:srgbClr val="92D050"/>
            </a:gs>
            <a:gs pos="94000">
              <a:srgbClr val="EEE196">
                <a:alpha val="34000"/>
              </a:srgb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85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72588" y="176167"/>
            <a:ext cx="4857226" cy="1652632"/>
          </a:xfrm>
          <a:prstGeom prst="roundRect">
            <a:avLst/>
          </a:prstGeom>
          <a:solidFill>
            <a:srgbClr val="F3F9E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1100" b="1" dirty="0" smtClean="0"/>
              <a:t>Предмет социального </a:t>
            </a:r>
            <a:r>
              <a:rPr lang="ru-RU" sz="1100" b="1" dirty="0"/>
              <a:t>контракта </a:t>
            </a:r>
            <a:r>
              <a:rPr lang="ru-RU" sz="1100" b="1" dirty="0" smtClean="0"/>
              <a:t>по мероприятию «поиск работы»</a:t>
            </a:r>
            <a:r>
              <a:rPr lang="ru-RU" sz="1100" dirty="0" smtClean="0"/>
              <a:t> -  соглашение </a:t>
            </a:r>
            <a:r>
              <a:rPr lang="ru-RU" sz="1100" dirty="0"/>
              <a:t>Сторон, в соответствии с которым </a:t>
            </a:r>
            <a:r>
              <a:rPr lang="ru-RU" sz="1100" dirty="0" smtClean="0"/>
              <a:t>КГКУ «ЦСПН» обязуется </a:t>
            </a:r>
            <a:r>
              <a:rPr lang="ru-RU" sz="1100" dirty="0"/>
              <a:t>оказать Заявителю государственную социальную помощь при реализации мероприятия по </a:t>
            </a:r>
            <a:r>
              <a:rPr lang="ru-RU" sz="1100" dirty="0" smtClean="0"/>
              <a:t>«ведению ЛПХ», </a:t>
            </a:r>
            <a:r>
              <a:rPr lang="ru-RU" sz="1100" dirty="0"/>
              <a:t>а Заявитель (семья Заявителя) - предпринять активные действия по выполнению мероприятий, предусмотренных программой социальной адаптации, в </a:t>
            </a:r>
            <a:r>
              <a:rPr lang="ru-RU" sz="1100" dirty="0" smtClean="0"/>
              <a:t>целях осуществления ведения личного подсобного хозяйства в </a:t>
            </a:r>
            <a:r>
              <a:rPr lang="ru-RU" sz="1100" dirty="0"/>
              <a:t>период действия социального контракта</a:t>
            </a:r>
            <a:r>
              <a:rPr lang="ru-RU" sz="1100" dirty="0" smtClean="0"/>
              <a:t>. </a:t>
            </a:r>
          </a:p>
          <a:p>
            <a:pPr marL="0" indent="0" algn="just">
              <a:buNone/>
            </a:pPr>
            <a:r>
              <a:rPr lang="ru-RU" sz="1100" b="1" u="sng" dirty="0" smtClean="0"/>
              <a:t>Программа </a:t>
            </a:r>
            <a:r>
              <a:rPr lang="ru-RU" sz="1100" b="1" u="sng" dirty="0"/>
              <a:t>социальной адаптации</a:t>
            </a:r>
            <a:r>
              <a:rPr lang="ru-RU" sz="1100" dirty="0"/>
              <a:t> - разработанные межведомственной комиссией совместно с гражданином мероприятия, которые направлены на преодоление им трудной жизненной ситуации, а также определенные такой программой виды, объем и порядок реализации этих мероприятий.</a:t>
            </a:r>
          </a:p>
          <a:p>
            <a:pPr marL="0" indent="0" algn="just">
              <a:buNone/>
            </a:pPr>
            <a:endParaRPr lang="ru-RU" sz="11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3574" y="2044746"/>
            <a:ext cx="3983663" cy="63475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малоимущие семьи;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</a:t>
            </a:r>
            <a:r>
              <a:rPr lang="ru-RU" sz="1200" dirty="0"/>
              <a:t>малоимущие одиноко проживающие </a:t>
            </a:r>
            <a:r>
              <a:rPr lang="ru-RU" sz="1200" dirty="0" smtClean="0"/>
              <a:t>граждане 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695406" y="2679497"/>
            <a:ext cx="705394" cy="1"/>
          </a:xfrm>
          <a:prstGeom prst="straightConnector1">
            <a:avLst/>
          </a:prstGeom>
          <a:ln>
            <a:noFill/>
            <a:tailEnd type="triangle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635133" y="5738026"/>
            <a:ext cx="4337827" cy="10178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Выплаты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связанные с ведением ЛПХ: не </a:t>
            </a:r>
            <a:r>
              <a:rPr lang="ru-RU" sz="1200" b="1" dirty="0"/>
              <a:t>&gt; </a:t>
            </a:r>
            <a:r>
              <a:rPr lang="ru-RU" sz="1200" b="1" dirty="0" smtClean="0"/>
              <a:t>20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0 </a:t>
            </a:r>
            <a:r>
              <a:rPr lang="ru-RU" sz="1200" b="1" dirty="0">
                <a:ea typeface="Tahoma" panose="020B0604030504040204" pitchFamily="34" charset="0"/>
                <a:cs typeface="Tahoma" panose="020B0604030504040204" pitchFamily="34" charset="0"/>
              </a:rPr>
              <a:t>000</a:t>
            </a:r>
            <a:r>
              <a:rPr lang="ru-RU" sz="1200" dirty="0">
                <a:ea typeface="Tahoma" panose="020B0604030504040204" pitchFamily="34" charset="0"/>
                <a:cs typeface="Tahoma" panose="020B0604030504040204" pitchFamily="34" charset="0"/>
              </a:rPr>
              <a:t> р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.                       </a:t>
            </a:r>
            <a:endParaRPr lang="ru-RU" sz="1000" dirty="0"/>
          </a:p>
          <a:p>
            <a:pPr algn="just"/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Выплаты </a:t>
            </a:r>
            <a:r>
              <a:rPr lang="ru-RU" sz="1200" b="1" dirty="0">
                <a:ea typeface="Tahoma" panose="020B0604030504040204" pitchFamily="34" charset="0"/>
                <a:cs typeface="Tahoma" panose="020B0604030504040204" pitchFamily="34" charset="0"/>
              </a:rPr>
              <a:t>связанные с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обучением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: оплата услуг обучения                            не </a:t>
            </a:r>
            <a:r>
              <a:rPr lang="ru-RU" sz="1200" dirty="0" smtClean="0"/>
              <a:t>&gt; 30 </a:t>
            </a:r>
            <a:r>
              <a:rPr lang="ru-RU" sz="1200" dirty="0" err="1" smtClean="0"/>
              <a:t>тыс.р</a:t>
            </a:r>
            <a:r>
              <a:rPr lang="ru-RU" sz="1200" dirty="0" smtClean="0"/>
              <a:t>.</a:t>
            </a:r>
            <a:endParaRPr lang="ru-RU" sz="1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57145" y="2044745"/>
            <a:ext cx="4748169" cy="330791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/>
              <a:t>1. Заявление;</a:t>
            </a:r>
          </a:p>
          <a:p>
            <a:pPr algn="just"/>
            <a:r>
              <a:rPr lang="ru-RU" sz="1100" dirty="0" smtClean="0"/>
              <a:t>2. Паспорт гражданина РФ (временное удостоверение личности гражданина РФ).</a:t>
            </a:r>
          </a:p>
          <a:p>
            <a:pPr algn="just"/>
            <a:r>
              <a:rPr lang="ru-RU" sz="1100" dirty="0" smtClean="0"/>
              <a:t>В случае обращения малоимущей семьи - паспорт гражданина Российской Федерации (временное удостоверение личности гражданина Российской Федерации) каждого члена семьи заявителя;</a:t>
            </a:r>
          </a:p>
          <a:p>
            <a:pPr algn="just"/>
            <a:r>
              <a:rPr lang="ru-RU" sz="1100" dirty="0" smtClean="0"/>
              <a:t>3. Документы, подтверждающие доходы заявителя и каждого члена его семьи за три последних месяца</a:t>
            </a:r>
            <a:r>
              <a:rPr lang="ru-RU" sz="1100" b="1" dirty="0" smtClean="0"/>
              <a:t>,</a:t>
            </a:r>
            <a:r>
              <a:rPr lang="ru-RU" sz="1100" dirty="0" smtClean="0"/>
              <a:t> предшествующих месяцу обращения, в соответствии с видами доходов, утвержденных постановлением Правительства Российской Федерации № 512; </a:t>
            </a:r>
          </a:p>
          <a:p>
            <a:pPr algn="just"/>
            <a:r>
              <a:rPr lang="ru-RU" sz="1100" dirty="0" smtClean="0"/>
              <a:t>4</a:t>
            </a:r>
            <a:r>
              <a:rPr lang="ru-RU" sz="1100" dirty="0"/>
              <a:t>. Согласие на обработку персональных данных несовершеннолетних лиц, зарегистрированных совместно с заявителем;</a:t>
            </a:r>
          </a:p>
          <a:p>
            <a:pPr algn="just"/>
            <a:r>
              <a:rPr lang="ru-RU" sz="1100" dirty="0"/>
              <a:t>5. </a:t>
            </a:r>
            <a:r>
              <a:rPr lang="ru-RU" sz="1100" dirty="0" smtClean="0"/>
              <a:t>Свидетельство </a:t>
            </a:r>
            <a:r>
              <a:rPr lang="ru-RU" sz="1100" dirty="0"/>
              <a:t>о рождении ребенка (детей) (в случае обращения малоимущей семьи, имеющей несовершеннолетних детей </a:t>
            </a:r>
            <a:r>
              <a:rPr lang="ru-RU" sz="1100" dirty="0" smtClean="0"/>
              <a:t>и регистрации </a:t>
            </a:r>
            <a:r>
              <a:rPr lang="ru-RU" sz="1100" dirty="0"/>
              <a:t>записи акта о рождении ребенка за пределами </a:t>
            </a:r>
            <a:r>
              <a:rPr lang="ru-RU" sz="1100" dirty="0" smtClean="0"/>
              <a:t>Российской Федерации)</a:t>
            </a:r>
          </a:p>
          <a:p>
            <a:pPr algn="just"/>
            <a:r>
              <a:rPr lang="ru-RU" sz="1100" dirty="0" smtClean="0"/>
              <a:t>6. Правоустанавливающий </a:t>
            </a:r>
            <a:r>
              <a:rPr lang="ru-RU" sz="1100" dirty="0"/>
              <a:t>документ </a:t>
            </a:r>
            <a:r>
              <a:rPr lang="ru-RU" sz="1100" dirty="0" smtClean="0"/>
              <a:t>(заявителя или члена семьи) на </a:t>
            </a:r>
            <a:r>
              <a:rPr lang="ru-RU" sz="1100" dirty="0"/>
              <a:t>земельный участок, предоставленный по </a:t>
            </a:r>
            <a:r>
              <a:rPr lang="ru-RU" sz="1100" dirty="0" smtClean="0"/>
              <a:t>112-ФЗ «О личном подсобном хозяйстве»  </a:t>
            </a:r>
            <a:endParaRPr lang="ru-RU" sz="11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543574" y="4186106"/>
            <a:ext cx="4085439" cy="1395830"/>
          </a:xfrm>
          <a:prstGeom prst="roundRect">
            <a:avLst>
              <a:gd name="adj" fmla="val 3331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/>
              <a:t>встать на учет в качестве </a:t>
            </a:r>
            <a:r>
              <a:rPr lang="ru-RU" sz="1100" dirty="0" smtClean="0"/>
              <a:t>налогоплательщика </a:t>
            </a:r>
            <a:r>
              <a:rPr lang="ru-RU" sz="1100" dirty="0"/>
              <a:t>налога на профессиональный </a:t>
            </a:r>
            <a:r>
              <a:rPr lang="ru-RU" sz="1100" dirty="0" smtClean="0"/>
              <a:t>доход;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/>
              <a:t>и</a:t>
            </a:r>
            <a:r>
              <a:rPr lang="ru-RU" sz="1100" dirty="0" smtClean="0"/>
              <a:t>меть правоустанавливающий документ на земельный участок, предоставленный по 112-ФЗ (у заявителя или члена семьи);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 smtClean="0"/>
              <a:t>приобрести товары для ведения ЛПК и сельскохозяйственную продукцию, указанную в  постановлении № 458</a:t>
            </a:r>
            <a:endParaRPr lang="ru-RU" sz="1100" dirty="0"/>
          </a:p>
          <a:p>
            <a:pPr algn="ctr"/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17204" y="5436066"/>
            <a:ext cx="4412610" cy="131984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 smtClean="0"/>
              <a:t>1. Подать </a:t>
            </a:r>
            <a:r>
              <a:rPr lang="ru-RU" sz="1100" dirty="0"/>
              <a:t>заявление и пакет документов через МФЦ в органы социальной защиты.</a:t>
            </a:r>
          </a:p>
          <a:p>
            <a:pPr algn="just"/>
            <a:r>
              <a:rPr lang="ru-RU" sz="1100" dirty="0"/>
              <a:t>2. Разработать совместно с межведомственной комиссией индивидуальную программу  социальной адаптации. </a:t>
            </a:r>
          </a:p>
          <a:p>
            <a:pPr algn="just"/>
            <a:r>
              <a:rPr lang="ru-RU" sz="1100" dirty="0"/>
              <a:t>3. Заключить социальный контракт.</a:t>
            </a:r>
          </a:p>
          <a:p>
            <a:pPr algn="just"/>
            <a:r>
              <a:rPr lang="ru-RU" sz="1100" dirty="0"/>
              <a:t>4. Выполнять мероприятия программы социальной адаптации и обязанности, установленные социальным контрактом.</a:t>
            </a:r>
          </a:p>
          <a:p>
            <a:pPr algn="just"/>
            <a:r>
              <a:rPr lang="ru-RU" sz="1100" dirty="0"/>
              <a:t>5. Предоставлять </a:t>
            </a:r>
            <a:r>
              <a:rPr lang="ru-RU" sz="1100" dirty="0" smtClean="0"/>
              <a:t>отчетность и документы.</a:t>
            </a:r>
            <a:endParaRPr lang="ru-RU" sz="1100" dirty="0"/>
          </a:p>
        </p:txBody>
      </p:sp>
      <p:sp>
        <p:nvSpPr>
          <p:cNvPr id="26" name="Объект 3"/>
          <p:cNvSpPr txBox="1">
            <a:spLocks/>
          </p:cNvSpPr>
          <p:nvPr/>
        </p:nvSpPr>
        <p:spPr>
          <a:xfrm>
            <a:off x="3280095" y="814814"/>
            <a:ext cx="1203137" cy="1038065"/>
          </a:xfrm>
          <a:prstGeom prst="roundRect">
            <a:avLst/>
          </a:prstGeom>
          <a:solidFill>
            <a:srgbClr val="FFCC99"/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 действия СК</a:t>
            </a:r>
          </a:p>
        </p:txBody>
      </p:sp>
      <p:sp>
        <p:nvSpPr>
          <p:cNvPr id="30" name="Объект 3"/>
          <p:cNvSpPr txBox="1">
            <a:spLocks/>
          </p:cNvSpPr>
          <p:nvPr/>
        </p:nvSpPr>
        <p:spPr>
          <a:xfrm>
            <a:off x="4681058" y="704673"/>
            <a:ext cx="2374084" cy="1258349"/>
          </a:xfrm>
          <a:prstGeom prst="roundRect">
            <a:avLst/>
          </a:prstGeom>
          <a:solidFill>
            <a:srgbClr val="F3EEF6"/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dirty="0"/>
              <a:t>не более чем на </a:t>
            </a:r>
            <a:r>
              <a:rPr lang="ru-RU" sz="1200" dirty="0" smtClean="0"/>
              <a:t>12 </a:t>
            </a:r>
            <a:r>
              <a:rPr lang="ru-RU" sz="1200" dirty="0"/>
              <a:t>месяцев </a:t>
            </a:r>
          </a:p>
          <a:p>
            <a:pPr algn="just"/>
            <a:r>
              <a:rPr lang="ru-RU" sz="1200" dirty="0" smtClean="0"/>
              <a:t>может </a:t>
            </a:r>
            <a:r>
              <a:rPr lang="ru-RU" sz="1200" dirty="0"/>
              <a:t>быть </a:t>
            </a:r>
            <a:r>
              <a:rPr lang="ru-RU" sz="1200" dirty="0" smtClean="0"/>
              <a:t>продлен, </a:t>
            </a:r>
            <a:r>
              <a:rPr lang="ru-RU" sz="1200" dirty="0"/>
              <a:t>но не более чем на половину срока </a:t>
            </a:r>
            <a:r>
              <a:rPr lang="ru-RU" sz="1200" dirty="0" smtClean="0"/>
              <a:t>ранее заключенного СК</a:t>
            </a:r>
            <a:endParaRPr lang="ru-RU" sz="17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048103" y="5386174"/>
            <a:ext cx="1501629" cy="1327833"/>
          </a:xfrm>
          <a:prstGeom prst="round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Действия для граждан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695406" y="2214696"/>
            <a:ext cx="1577849" cy="3058610"/>
          </a:xfrm>
          <a:prstGeom prst="roundRect">
            <a:avLst/>
          </a:prstGeom>
          <a:solidFill>
            <a:srgbClr val="A7A6B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Обязательные документы </a:t>
            </a:r>
            <a:r>
              <a:rPr lang="ru-RU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назначения ГСП по СК</a:t>
            </a:r>
          </a:p>
          <a:p>
            <a:pPr algn="ctr"/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543574" y="2818701"/>
            <a:ext cx="3983663" cy="127512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среднедушевой </a:t>
            </a:r>
            <a:r>
              <a:rPr lang="ru-RU" sz="1200" dirty="0"/>
              <a:t>доход семьи (одиноко проживающего гражданина) ниже величины прожиточного минимума, установленного в Приморском крае (ВПМ определяется по социально-демографическим группам);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проживание на </a:t>
            </a:r>
            <a:r>
              <a:rPr lang="ru-RU" sz="1200" dirty="0"/>
              <a:t>территории Приморского </a:t>
            </a:r>
            <a:r>
              <a:rPr lang="ru-RU" sz="1200" dirty="0" smtClean="0"/>
              <a:t>края</a:t>
            </a:r>
            <a:endParaRPr lang="ru-RU" sz="1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280" y="2044745"/>
            <a:ext cx="1367404" cy="773956"/>
          </a:xfrm>
          <a:prstGeom prst="roundRect">
            <a:avLst/>
          </a:prstGeom>
          <a:solidFill>
            <a:srgbClr val="EDEC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Кто может быть участником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2281" y="2927758"/>
            <a:ext cx="1367403" cy="1166069"/>
          </a:xfrm>
          <a:prstGeom prst="roundRect">
            <a:avLst/>
          </a:prstGeom>
          <a:solidFill>
            <a:srgbClr val="C5C1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назначения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2281" y="4244829"/>
            <a:ext cx="1367403" cy="1107833"/>
          </a:xfrm>
          <a:prstGeom prst="roundRect">
            <a:avLst/>
          </a:prstGeom>
          <a:solidFill>
            <a:srgbClr val="A28DA9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получения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92281" y="5581936"/>
            <a:ext cx="1367403" cy="936310"/>
          </a:xfrm>
          <a:prstGeom prst="roundRect">
            <a:avLst/>
          </a:prstGeom>
          <a:solidFill>
            <a:srgbClr val="C4B1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Размер и период выплаты, в том числе в связи с обучением</a:t>
            </a:r>
            <a:endParaRPr lang="ru-RU" sz="1200" b="1" dirty="0">
              <a:solidFill>
                <a:schemeClr val="tx1"/>
              </a:solidFill>
            </a:endParaRPr>
          </a:p>
        </p:txBody>
      </p:sp>
      <p:pic>
        <p:nvPicPr>
          <p:cNvPr id="20" name="Рисунок 19" descr="http://dtsr-shahty.ru/images/dtsr/sockon2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280" y="176167"/>
            <a:ext cx="2324974" cy="528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Объект 3"/>
          <p:cNvSpPr txBox="1">
            <a:spLocks/>
          </p:cNvSpPr>
          <p:nvPr/>
        </p:nvSpPr>
        <p:spPr>
          <a:xfrm>
            <a:off x="1912690" y="814815"/>
            <a:ext cx="1182847" cy="963651"/>
          </a:xfrm>
          <a:prstGeom prst="roundRect">
            <a:avLst/>
          </a:prstGeom>
          <a:solidFill>
            <a:srgbClr val="F3F3FF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Заключить СК по данному направлению  можно 1 раз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79237" y="209586"/>
            <a:ext cx="47101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7030A0"/>
                </a:solidFill>
              </a:rPr>
              <a:t>на ведение личного подсобного хозяйства </a:t>
            </a:r>
          </a:p>
        </p:txBody>
      </p:sp>
      <p:pic>
        <p:nvPicPr>
          <p:cNvPr id="25" name="Рисунок 24" descr="https://yt3.ggpht.com/a/AATXAJynD0i-Civ5SbfD1kL-NrHnaGjjvNZkquJHZHSJQg=s900-c-k-c0x00ffffff-no-rj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4558" y="814814"/>
            <a:ext cx="1644242" cy="110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619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389</TotalTime>
  <Words>377</Words>
  <Application>Microsoft Office PowerPoint</Application>
  <PresentationFormat>Произвольный</PresentationFormat>
  <Paragraphs>39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связи с введением на территории Приморского края режима повышенной готовности на основании постановления Губернатора Приморского края от 18.03.2020 № 21-пг  «О мерах по предотвращению распространения на территории Приморского края новой коронавирусной инфекции (COVID-2019)» продлено беззаявительное предоставление мер социальной поддержки</dc:title>
  <dc:creator>Ульзутуева Наталья Евгеньевна</dc:creator>
  <cp:lastModifiedBy>Ирина Викторовна Горбенко</cp:lastModifiedBy>
  <cp:revision>70</cp:revision>
  <cp:lastPrinted>2020-11-02T02:56:51Z</cp:lastPrinted>
  <dcterms:created xsi:type="dcterms:W3CDTF">2020-10-29T02:15:42Z</dcterms:created>
  <dcterms:modified xsi:type="dcterms:W3CDTF">2022-05-31T06:52:26Z</dcterms:modified>
</cp:coreProperties>
</file>